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8" r:id="rId5"/>
    <p:sldId id="280" r:id="rId6"/>
    <p:sldId id="27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94" r:id="rId17"/>
    <p:sldId id="269" r:id="rId18"/>
    <p:sldId id="270" r:id="rId19"/>
    <p:sldId id="271" r:id="rId20"/>
    <p:sldId id="275" r:id="rId21"/>
    <p:sldId id="276" r:id="rId22"/>
    <p:sldId id="295" r:id="rId23"/>
    <p:sldId id="278" r:id="rId24"/>
    <p:sldId id="281" r:id="rId25"/>
    <p:sldId id="273" r:id="rId26"/>
    <p:sldId id="274" r:id="rId27"/>
    <p:sldId id="277" r:id="rId28"/>
    <p:sldId id="279" r:id="rId29"/>
    <p:sldId id="282" r:id="rId30"/>
    <p:sldId id="293" r:id="rId31"/>
  </p:sldIdLst>
  <p:sldSz cx="9144000" cy="6858000" type="screen4x3"/>
  <p:notesSz cx="6765925" cy="98679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Fontys Frutiger" pitchFamily="2" charset="0"/>
        <a:ea typeface="Geneva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5AD62A1-3706-4E9B-BB85-FF94C884BF3E}">
          <p14:sldIdLst>
            <p14:sldId id="268"/>
            <p14:sldId id="280"/>
          </p14:sldIdLst>
        </p14:section>
        <p14:section name="Signed and unsigned" id="{C6C16B1F-FA4A-4E1D-AB68-23F9768F05E3}">
          <p14:sldIdLst>
            <p14:sldId id="272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94"/>
            <p14:sldId id="269"/>
            <p14:sldId id="270"/>
            <p14:sldId id="271"/>
            <p14:sldId id="275"/>
            <p14:sldId id="276"/>
            <p14:sldId id="295"/>
            <p14:sldId id="278"/>
            <p14:sldId id="281"/>
            <p14:sldId id="273"/>
            <p14:sldId id="274"/>
            <p14:sldId id="277"/>
            <p14:sldId id="279"/>
            <p14:sldId id="282"/>
          </p14:sldIdLst>
        </p14:section>
        <p14:section name="End" id="{2321529C-E091-4FF8-96CA-F1D7AD4AE825}">
          <p14:sldIdLst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>
          <p15:clr>
            <a:srgbClr val="A4A3A4"/>
          </p15:clr>
        </p15:guide>
        <p15:guide id="2" pos="2092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3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9AB00"/>
    <a:srgbClr val="191919"/>
    <a:srgbClr val="280049"/>
    <a:srgbClr val="653A31"/>
    <a:srgbClr val="E0FFE0"/>
    <a:srgbClr val="69726E"/>
    <a:srgbClr val="CB0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/>
    <p:restoredTop sz="84694" autoAdjust="0"/>
  </p:normalViewPr>
  <p:slideViewPr>
    <p:cSldViewPr>
      <p:cViewPr varScale="1">
        <p:scale>
          <a:sx n="127" d="100"/>
          <a:sy n="127" d="100"/>
        </p:scale>
        <p:origin x="2312" y="192"/>
      </p:cViewPr>
      <p:guideLst>
        <p:guide orient="horz" pos="4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3464" y="-120"/>
      </p:cViewPr>
      <p:guideLst>
        <p:guide orient="horz" pos="3080"/>
        <p:guide pos="2092"/>
        <p:guide orient="horz" pos="3108"/>
        <p:guide pos="2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5986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9105" y="4703272"/>
            <a:ext cx="4966099" cy="44581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654" tIns="45023" rIns="91654" bIns="450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Click to edit Master text styles</a:t>
            </a:r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/>
              <a:t>Third level</a:t>
            </a:r>
          </a:p>
          <a:p>
            <a:pPr lvl="3"/>
            <a:r>
              <a:rPr lang="nl-NL" noProof="0"/>
              <a:t>Fourth level</a:t>
            </a:r>
          </a:p>
          <a:p>
            <a:pPr lvl="4"/>
            <a:r>
              <a:rPr lang="nl-NL" noProof="0"/>
              <a:t>Fifth level</a:t>
            </a:r>
          </a:p>
        </p:txBody>
      </p:sp>
      <p:sp>
        <p:nvSpPr>
          <p:cNvPr id="512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5850" y="866775"/>
            <a:ext cx="4594225" cy="3446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342877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Geneva" charset="-128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Geneva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085850" y="866775"/>
            <a:ext cx="4594225" cy="3446463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565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Applies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al </a:t>
            </a:r>
            <a:r>
              <a:rPr lang="nl-NL" dirty="0" err="1"/>
              <a:t>electronic</a:t>
            </a:r>
            <a:r>
              <a:rPr lang="nl-NL" dirty="0"/>
              <a:t> </a:t>
            </a:r>
            <a:r>
              <a:rPr lang="nl-NL" dirty="0" err="1"/>
              <a:t>devices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975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73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39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/>
          <p:cNvSpPr txBox="1"/>
          <p:nvPr userDrawn="1"/>
        </p:nvSpPr>
        <p:spPr bwMode="auto">
          <a:xfrm>
            <a:off x="1193800" y="1295400"/>
            <a:ext cx="914400" cy="91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ctr" defTabSz="762000">
              <a:defRPr/>
            </a:pPr>
            <a:endParaRPr lang="en-US" sz="2800" kern="0" dirty="0">
              <a:solidFill>
                <a:schemeClr val="bg1"/>
              </a:solidFill>
              <a:latin typeface="+mj-lt"/>
              <a:cs typeface="Geneva" charset="-128"/>
            </a:endParaRPr>
          </a:p>
        </p:txBody>
      </p:sp>
      <p:pic>
        <p:nvPicPr>
          <p:cNvPr id="5" name="Picture 9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230188"/>
            <a:ext cx="2436813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371600" y="3124200"/>
            <a:ext cx="6400800" cy="1009650"/>
          </a:xfrm>
          <a:prstGeom prst="rect">
            <a:avLst/>
          </a:prstGeom>
        </p:spPr>
        <p:txBody>
          <a:bodyPr rIns="0" anchor="b"/>
          <a:lstStyle>
            <a:lvl1pPr>
              <a:defRPr sz="3200">
                <a:solidFill>
                  <a:srgbClr val="66336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914400"/>
          </a:xfrm>
          <a:prstGeom prst="rect">
            <a:avLst/>
          </a:prstGeom>
        </p:spPr>
        <p:txBody>
          <a:bodyPr rIns="0"/>
          <a:lstStyle>
            <a:lvl1pPr marL="0" indent="0" algn="ctr">
              <a:buNone/>
              <a:defRPr>
                <a:solidFill>
                  <a:srgbClr val="66336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1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VIN_OUT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FONTYS_LOGO_PAARS_RGB_U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1362_00_002_FONTYS_THINK_BIGGER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905000" y="400050"/>
            <a:ext cx="5334000" cy="361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90487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836738"/>
            <a:ext cx="7086600" cy="46085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l-NL" dirty="0"/>
              <a:t>Click to </a:t>
            </a:r>
            <a:r>
              <a:rPr lang="nl-NL" dirty="0" err="1"/>
              <a:t>edit</a:t>
            </a:r>
            <a:r>
              <a:rPr lang="nl-NL" dirty="0"/>
              <a:t> </a:t>
            </a:r>
            <a:r>
              <a:rPr lang="nl-NL" dirty="0" err="1"/>
              <a:t>Master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styles</a:t>
            </a:r>
            <a:endParaRPr lang="nl-NL" dirty="0"/>
          </a:p>
          <a:p>
            <a:pPr lvl="1"/>
            <a:r>
              <a:rPr lang="nl-NL" dirty="0" err="1"/>
              <a:t>Second</a:t>
            </a:r>
            <a:r>
              <a:rPr lang="nl-NL" dirty="0"/>
              <a:t>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6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VIN_OUTLINE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8" name="Rectangle 14"/>
          <p:cNvSpPr>
            <a:spLocks noChangeArrowheads="1"/>
          </p:cNvSpPr>
          <p:nvPr/>
        </p:nvSpPr>
        <p:spPr bwMode="auto">
          <a:xfrm>
            <a:off x="1371600" y="3505200"/>
            <a:ext cx="6400800" cy="144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algn="ctr" defTabSz="762000">
              <a:spcBef>
                <a:spcPct val="20000"/>
              </a:spcBef>
              <a:defRPr/>
            </a:pPr>
            <a:endParaRPr lang="en-US" sz="2800" b="1">
              <a:solidFill>
                <a:srgbClr val="280049"/>
              </a:solidFill>
              <a:ea typeface="+mn-ea"/>
            </a:endParaRPr>
          </a:p>
        </p:txBody>
      </p:sp>
      <p:pic>
        <p:nvPicPr>
          <p:cNvPr id="1028" name="Picture 7" descr="FONTYS_LOGO_PAARS_RGB_U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0813"/>
            <a:ext cx="17399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6" descr="1362_00_002_FONTYS_THINK_BIGGER_RGB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3588"/>
            <a:ext cx="1468438" cy="146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</p:sldLayoutIdLst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+mj-lt"/>
          <a:ea typeface="Geneva" charset="-128"/>
          <a:cs typeface="Geneva" charset="-128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663366"/>
          </a:solidFill>
          <a:latin typeface="Fontys Frutiger" pitchFamily="2" charset="0"/>
          <a:ea typeface="Geneva" charset="-128"/>
          <a:cs typeface="Geneva" charset="-128"/>
        </a:defRPr>
      </a:lvl5pPr>
      <a:lvl6pPr marL="4572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6pPr>
      <a:lvl7pPr marL="9144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7pPr>
      <a:lvl8pPr marL="13716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8pPr>
      <a:lvl9pPr marL="1828800" algn="r" defTabSz="762000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91919"/>
          </a:solidFill>
          <a:latin typeface="Fontys Frutiger" pitchFamily="2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defRPr sz="2800">
          <a:solidFill>
            <a:srgbClr val="000000"/>
          </a:solidFill>
          <a:latin typeface="+mn-lt"/>
          <a:ea typeface="Geneva" charset="-128"/>
          <a:cs typeface="Geneva" charset="-128"/>
        </a:defRPr>
      </a:lvl1pPr>
      <a:lvl2pPr marL="541338" indent="-273050" algn="l" defTabSz="7620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2200" b="1">
          <a:solidFill>
            <a:srgbClr val="000000"/>
          </a:solidFill>
          <a:latin typeface="+mn-lt"/>
          <a:ea typeface="Geneva" charset="-128"/>
        </a:defRPr>
      </a:lvl2pPr>
      <a:lvl3pPr marL="993775" indent="-273050" algn="l" defTabSz="762000" rtl="0" eaLnBrk="0" fontAlgn="base" hangingPunct="0">
        <a:spcBef>
          <a:spcPct val="20000"/>
        </a:spcBef>
        <a:spcAft>
          <a:spcPct val="0"/>
        </a:spcAft>
        <a:buSzPct val="100000"/>
        <a:buFont typeface="Arial" charset="0"/>
        <a:buChar char="-"/>
        <a:defRPr sz="2200">
          <a:solidFill>
            <a:schemeClr val="tx1"/>
          </a:solidFill>
          <a:latin typeface="+mn-lt"/>
          <a:ea typeface="Geneva" charset="-128"/>
        </a:defRPr>
      </a:lvl3pPr>
      <a:lvl4pPr marL="1600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+mn-lt"/>
          <a:ea typeface="Geneva" charset="-128"/>
        </a:defRPr>
      </a:lvl4pPr>
      <a:lvl5pPr marL="20574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5pPr>
      <a:lvl6pPr marL="25146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6pPr>
      <a:lvl7pPr marL="29718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7pPr>
      <a:lvl8pPr marL="34290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8pPr>
      <a:lvl9pPr marL="3886200" indent="-228600" algn="l" defTabSz="762000" rtl="0" eaLnBrk="0" fontAlgn="base" hangingPunct="0">
        <a:spcBef>
          <a:spcPct val="20000"/>
        </a:spcBef>
        <a:spcAft>
          <a:spcPct val="0"/>
        </a:spcAft>
        <a:buSzPct val="100000"/>
        <a:buChar char="»"/>
        <a:defRPr sz="2000">
          <a:solidFill>
            <a:schemeClr val="tx1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bIns="45720" numCol="1" anchorCtr="0" compatLnSpc="1">
            <a:prstTxWarp prst="textNoShape">
              <a:avLst/>
            </a:prstTxWarp>
          </a:bodyPr>
          <a:lstStyle/>
          <a:p>
            <a:r>
              <a:rPr lang="en-US"/>
              <a:t>IEO </a:t>
            </a:r>
            <a:r>
              <a:rPr lang="en-US" dirty="0"/>
              <a:t>– </a:t>
            </a:r>
            <a:r>
              <a:rPr lang="en-US"/>
              <a:t>week 8</a:t>
            </a:r>
            <a:endParaRPr lang="en-US" dirty="0"/>
          </a:p>
        </p:txBody>
      </p:sp>
      <p:sp>
        <p:nvSpPr>
          <p:cNvPr id="2" name="Ond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  <a:p>
            <a:endParaRPr lang="nl-NL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en-US" dirty="0" err="1"/>
              <a:t>Classful</a:t>
            </a:r>
            <a:r>
              <a:rPr lang="en-US" dirty="0"/>
              <a:t> Addressing</a:t>
            </a: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pic>
        <p:nvPicPr>
          <p:cNvPr id="7" name="Content Placeholder 6" descr="classful-ip-addresses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" r="-1127"/>
          <a:stretch>
            <a:fillRect/>
          </a:stretch>
        </p:blipFill>
        <p:spPr>
          <a:xfrm>
            <a:off x="911821" y="1852855"/>
            <a:ext cx="6719259" cy="4233133"/>
          </a:xfr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524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IP Addressing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600" i="1" dirty="0">
                <a:solidFill>
                  <a:schemeClr val="accent3">
                    <a:lumMod val="75000"/>
                  </a:schemeClr>
                </a:solidFill>
              </a:rPr>
              <a:t>Now :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1F497D"/>
                </a:solidFill>
              </a:rPr>
              <a:t>To allow even more flexibility in IP addressing</a:t>
            </a:r>
          </a:p>
          <a:p>
            <a:pPr marL="2103120" lvl="8" indent="0">
              <a:buNone/>
            </a:pPr>
            <a:endParaRPr lang="en-US" sz="2400" dirty="0">
              <a:solidFill>
                <a:srgbClr val="1F497D"/>
              </a:solidFill>
            </a:endParaRPr>
          </a:p>
          <a:p>
            <a:pPr marL="2103120" lvl="8" indent="0">
              <a:buNone/>
            </a:pPr>
            <a:endParaRPr lang="en-US" dirty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pPr marL="411480" lvl="1" indent="0">
              <a:buNone/>
            </a:pPr>
            <a:endParaRPr lang="en-US" sz="2400" dirty="0">
              <a:solidFill>
                <a:schemeClr val="accent6"/>
              </a:solidFill>
            </a:endParaRPr>
          </a:p>
          <a:p>
            <a:pPr marL="411480" lvl="1" indent="0" algn="ctr">
              <a:buNone/>
            </a:pPr>
            <a:endParaRPr lang="en-US" sz="2400" dirty="0">
              <a:solidFill>
                <a:schemeClr val="accent6"/>
              </a:solidFill>
            </a:endParaRPr>
          </a:p>
          <a:p>
            <a:pPr marL="411480" lvl="1" indent="0" algn="ctr">
              <a:buNone/>
            </a:pPr>
            <a:r>
              <a:rPr lang="en-US" sz="2400" dirty="0">
                <a:solidFill>
                  <a:schemeClr val="accent6"/>
                </a:solidFill>
              </a:rPr>
              <a:t>IP Classless Addressing </a:t>
            </a:r>
          </a:p>
        </p:txBody>
      </p:sp>
      <p:pic>
        <p:nvPicPr>
          <p:cNvPr id="6" name="Picture 5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4342009" y="355992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856817" y="2662250"/>
            <a:ext cx="1720850" cy="973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4917" y="2662250"/>
            <a:ext cx="5041900" cy="9736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400050"/>
            <a:ext cx="5763344" cy="361950"/>
          </a:xfrm>
        </p:spPr>
        <p:txBody>
          <a:bodyPr/>
          <a:lstStyle/>
          <a:p>
            <a:r>
              <a:rPr lang="en-US" sz="3200" dirty="0"/>
              <a:t>IP CIDR (</a:t>
            </a:r>
            <a:r>
              <a:rPr lang="en-US" sz="3200" dirty="0">
                <a:solidFill>
                  <a:srgbClr val="F79646"/>
                </a:solidFill>
              </a:rPr>
              <a:t>C</a:t>
            </a:r>
            <a:r>
              <a:rPr lang="en-US" sz="3200" dirty="0"/>
              <a:t>lassless </a:t>
            </a:r>
            <a:r>
              <a:rPr lang="en-US" sz="3200" dirty="0">
                <a:solidFill>
                  <a:srgbClr val="F79646"/>
                </a:solidFill>
              </a:rPr>
              <a:t>I</a:t>
            </a:r>
            <a:r>
              <a:rPr lang="en-US" sz="3200" dirty="0"/>
              <a:t>nter </a:t>
            </a:r>
            <a:br>
              <a:rPr lang="en-US" sz="3200" dirty="0"/>
            </a:br>
            <a:r>
              <a:rPr lang="en-US" sz="3200" dirty="0">
                <a:solidFill>
                  <a:srgbClr val="F79646"/>
                </a:solidFill>
              </a:rPr>
              <a:t>D</a:t>
            </a:r>
            <a:r>
              <a:rPr lang="en-US" sz="3200" dirty="0"/>
              <a:t>omain </a:t>
            </a:r>
            <a:r>
              <a:rPr lang="en-US" sz="3200" dirty="0">
                <a:solidFill>
                  <a:srgbClr val="F79646"/>
                </a:solidFill>
              </a:rPr>
              <a:t>R</a:t>
            </a:r>
            <a:r>
              <a:rPr lang="en-US" sz="3200" dirty="0"/>
              <a:t>outing) Addressing</a:t>
            </a:r>
          </a:p>
        </p:txBody>
      </p:sp>
      <p:pic>
        <p:nvPicPr>
          <p:cNvPr id="5" name="Picture 4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623" y="762000"/>
            <a:ext cx="1883602" cy="15155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4917" y="2662250"/>
            <a:ext cx="6762750" cy="973667"/>
            <a:chOff x="814917" y="2973916"/>
            <a:chExt cx="6762750" cy="973667"/>
          </a:xfrm>
        </p:grpSpPr>
        <p:sp>
          <p:nvSpPr>
            <p:cNvPr id="8" name="Rectangle 7"/>
            <p:cNvSpPr/>
            <p:nvPr/>
          </p:nvSpPr>
          <p:spPr>
            <a:xfrm>
              <a:off x="814917" y="2973916"/>
              <a:ext cx="6762750" cy="973667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50825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56817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4180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204350" y="314908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192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9411" y="3149084"/>
              <a:ext cx="60064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68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8942" y="3150478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50061" y="315187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125</a:t>
              </a:r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666890" y="1807921"/>
            <a:ext cx="314982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ctr">
              <a:buNone/>
            </a:pPr>
            <a:r>
              <a:rPr lang="en-US" sz="3200" dirty="0">
                <a:solidFill>
                  <a:srgbClr val="9BBB59"/>
                </a:solidFill>
              </a:rPr>
              <a:t>192.168.1.125/24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4917" y="3635917"/>
            <a:ext cx="6773334" cy="936083"/>
            <a:chOff x="814917" y="4434416"/>
            <a:chExt cx="6773334" cy="132291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149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77667" y="4434416"/>
              <a:ext cx="10584" cy="13229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568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14917" y="5535083"/>
              <a:ext cx="5041900" cy="21167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856817" y="5556250"/>
              <a:ext cx="17208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88166" y="5075251"/>
              <a:ext cx="13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79646"/>
                  </a:solidFill>
                </a:rPr>
                <a:t>Network id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14444" y="5134001"/>
              <a:ext cx="844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Host id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6242" y="5083946"/>
            <a:ext cx="71511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79646"/>
                </a:solidFill>
              </a:rPr>
              <a:t>11111111.11111111.11111111</a:t>
            </a:r>
            <a:r>
              <a:rPr lang="en-US" sz="3200" dirty="0"/>
              <a:t>.</a:t>
            </a:r>
            <a:r>
              <a:rPr lang="en-US" sz="3200" dirty="0">
                <a:solidFill>
                  <a:schemeClr val="tx2"/>
                </a:solidFill>
              </a:rPr>
              <a:t>00000000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757751"/>
            <a:ext cx="15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Subnet Mask :</a:t>
            </a:r>
          </a:p>
        </p:txBody>
      </p:sp>
    </p:spTree>
    <p:extLst>
      <p:ext uri="{BB962C8B-B14F-4D97-AF65-F5344CB8AC3E}">
        <p14:creationId xmlns:p14="http://schemas.microsoft.com/office/powerpoint/2010/main" val="2553109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856817" y="2662250"/>
            <a:ext cx="1720850" cy="973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4917" y="2662250"/>
            <a:ext cx="5041900" cy="9736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en-US" dirty="0" err="1"/>
              <a:t>Subnetting</a:t>
            </a:r>
            <a:endParaRPr lang="en-US" dirty="0"/>
          </a:p>
        </p:txBody>
      </p:sp>
      <p:pic>
        <p:nvPicPr>
          <p:cNvPr id="5" name="Picture 4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4917" y="2662250"/>
            <a:ext cx="6762750" cy="973667"/>
            <a:chOff x="814917" y="2973916"/>
            <a:chExt cx="6762750" cy="973667"/>
          </a:xfrm>
        </p:grpSpPr>
        <p:sp>
          <p:nvSpPr>
            <p:cNvPr id="8" name="Rectangle 7"/>
            <p:cNvSpPr/>
            <p:nvPr/>
          </p:nvSpPr>
          <p:spPr>
            <a:xfrm>
              <a:off x="814917" y="2973916"/>
              <a:ext cx="6762750" cy="973667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50825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56817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4180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204350" y="314908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192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9411" y="3149084"/>
              <a:ext cx="60064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68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8942" y="3150478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50061" y="315187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125</a:t>
              </a:r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669660" y="1515533"/>
            <a:ext cx="491653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ctr">
              <a:buNone/>
            </a:pPr>
            <a:r>
              <a:rPr lang="en-US" sz="3200" dirty="0">
                <a:solidFill>
                  <a:schemeClr val="accent3"/>
                </a:solidFill>
              </a:rPr>
              <a:t>192.68.1.125/255.255.255.0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4917" y="3635917"/>
            <a:ext cx="6773334" cy="936083"/>
            <a:chOff x="814917" y="4434416"/>
            <a:chExt cx="6773334" cy="132291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149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77667" y="4434416"/>
              <a:ext cx="10584" cy="13229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568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14917" y="5535083"/>
              <a:ext cx="5041900" cy="21167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856817" y="5556250"/>
              <a:ext cx="17208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88166" y="5075251"/>
              <a:ext cx="13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79646"/>
                  </a:solidFill>
                </a:rPr>
                <a:t>Network id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14444" y="5057877"/>
              <a:ext cx="915956" cy="565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1"/>
                  </a:solidFill>
                </a:rPr>
                <a:t>Host id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6242" y="5083946"/>
            <a:ext cx="71511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79646"/>
                </a:solidFill>
              </a:rPr>
              <a:t>11111111.11111111.11111111</a:t>
            </a:r>
            <a:r>
              <a:rPr lang="en-US" sz="3200" dirty="0"/>
              <a:t>.</a:t>
            </a:r>
            <a:r>
              <a:rPr lang="en-US" sz="3200" dirty="0">
                <a:solidFill>
                  <a:schemeClr val="tx2"/>
                </a:solidFill>
              </a:rPr>
              <a:t>00000000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757751"/>
            <a:ext cx="151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Subnet Mask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52962" y="6148919"/>
            <a:ext cx="1977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255.255.255.0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77216" y="5779587"/>
            <a:ext cx="38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53735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856817" y="2662250"/>
            <a:ext cx="1720850" cy="973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4917" y="2662250"/>
            <a:ext cx="5041900" cy="9736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en-US" dirty="0" err="1"/>
              <a:t>Subnetting</a:t>
            </a:r>
            <a:endParaRPr lang="en-US" dirty="0"/>
          </a:p>
        </p:txBody>
      </p:sp>
      <p:pic>
        <p:nvPicPr>
          <p:cNvPr id="5" name="Picture 4" descr="networkc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4917" y="2662250"/>
            <a:ext cx="6762750" cy="973667"/>
            <a:chOff x="814917" y="2973916"/>
            <a:chExt cx="6762750" cy="973667"/>
          </a:xfrm>
        </p:grpSpPr>
        <p:sp>
          <p:nvSpPr>
            <p:cNvPr id="8" name="Rectangle 7"/>
            <p:cNvSpPr/>
            <p:nvPr/>
          </p:nvSpPr>
          <p:spPr>
            <a:xfrm>
              <a:off x="814917" y="2973916"/>
              <a:ext cx="6762750" cy="973667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50825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56817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4180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204350" y="314908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192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9411" y="3149084"/>
              <a:ext cx="60064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68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8942" y="3150478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50061" y="315187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125</a:t>
              </a:r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657006" y="1515533"/>
            <a:ext cx="294183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ctr">
              <a:buNone/>
            </a:pPr>
            <a:r>
              <a:rPr lang="en-US" sz="3200" dirty="0">
                <a:solidFill>
                  <a:srgbClr val="9BBB59"/>
                </a:solidFill>
              </a:rPr>
              <a:t>192.68.1.125/24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4917" y="3645024"/>
            <a:ext cx="6773334" cy="936083"/>
            <a:chOff x="814917" y="4434416"/>
            <a:chExt cx="6773334" cy="132291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149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77667" y="4434416"/>
              <a:ext cx="10584" cy="13229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568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14917" y="5535083"/>
              <a:ext cx="5041900" cy="21167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856817" y="5556250"/>
              <a:ext cx="17208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88166" y="5075251"/>
              <a:ext cx="13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79646"/>
                  </a:solidFill>
                </a:rPr>
                <a:t>Network id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14444" y="4980970"/>
              <a:ext cx="844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Host id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66242" y="5083946"/>
            <a:ext cx="2159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79646"/>
                </a:solidFill>
              </a:rPr>
              <a:t>192.168.1</a:t>
            </a:r>
            <a:r>
              <a:rPr lang="en-US" sz="3200" dirty="0"/>
              <a:t>.</a:t>
            </a:r>
            <a:r>
              <a:rPr lang="en-US" sz="3200" dirty="0">
                <a:solidFill>
                  <a:schemeClr val="tx2"/>
                </a:solidFill>
              </a:rPr>
              <a:t>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4757751"/>
            <a:ext cx="111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Network 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" y="5969079"/>
            <a:ext cx="56216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Hosts : </a:t>
            </a:r>
          </a:p>
          <a:p>
            <a:r>
              <a:rPr lang="en-US" dirty="0">
                <a:solidFill>
                  <a:schemeClr val="tx2"/>
                </a:solidFill>
              </a:rPr>
              <a:t>    </a:t>
            </a:r>
            <a:r>
              <a:rPr lang="en-US" sz="3200" dirty="0">
                <a:solidFill>
                  <a:schemeClr val="tx2"/>
                </a:solidFill>
              </a:rPr>
              <a:t>2</a:t>
            </a:r>
            <a:r>
              <a:rPr lang="en-US" sz="3200" baseline="30000" dirty="0">
                <a:solidFill>
                  <a:schemeClr val="tx2"/>
                </a:solidFill>
              </a:rPr>
              <a:t>n</a:t>
            </a:r>
            <a:r>
              <a:rPr lang="en-US" sz="3200" dirty="0">
                <a:solidFill>
                  <a:schemeClr val="tx2"/>
                </a:solidFill>
              </a:rPr>
              <a:t>-2 = 2</a:t>
            </a:r>
            <a:r>
              <a:rPr lang="en-US" sz="3200" baseline="30000" dirty="0">
                <a:solidFill>
                  <a:schemeClr val="tx2"/>
                </a:solidFill>
              </a:rPr>
              <a:t>8</a:t>
            </a:r>
            <a:r>
              <a:rPr lang="en-US" sz="3200" dirty="0">
                <a:solidFill>
                  <a:schemeClr val="tx2"/>
                </a:solidFill>
              </a:rPr>
              <a:t>-2 = </a:t>
            </a:r>
            <a:r>
              <a:rPr lang="en-US" sz="3200" dirty="0">
                <a:solidFill>
                  <a:srgbClr val="F79646"/>
                </a:solidFill>
              </a:rPr>
              <a:t>254</a:t>
            </a:r>
            <a:r>
              <a:rPr lang="en-US" sz="3200" dirty="0">
                <a:solidFill>
                  <a:schemeClr val="tx2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864192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Host ID consisting of all 0s or all 1s are special, they can’t be used for assigning a host</a:t>
            </a:r>
          </a:p>
          <a:p>
            <a:pPr marL="11430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Host id consisting of all 0s is used to assign </a:t>
            </a:r>
            <a:r>
              <a:rPr lang="en-US" sz="2400" dirty="0">
                <a:solidFill>
                  <a:srgbClr val="F79646"/>
                </a:solidFill>
              </a:rPr>
              <a:t>the whole network</a:t>
            </a:r>
            <a:r>
              <a:rPr lang="en-US" sz="2400" dirty="0"/>
              <a:t>, in our example it is : 192.168.1.</a:t>
            </a:r>
            <a:r>
              <a:rPr lang="en-US" sz="2400" dirty="0">
                <a:solidFill>
                  <a:srgbClr val="F79646"/>
                </a:solidFill>
              </a:rPr>
              <a:t>0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Host id consisting of all 1s is used to assign </a:t>
            </a:r>
            <a:r>
              <a:rPr lang="en-US" sz="2400" dirty="0">
                <a:solidFill>
                  <a:srgbClr val="F79646"/>
                </a:solidFill>
              </a:rPr>
              <a:t>broadcast</a:t>
            </a:r>
            <a:r>
              <a:rPr lang="en-US" sz="2400" dirty="0"/>
              <a:t> address, in our example it is : 192.168.1.</a:t>
            </a:r>
            <a:r>
              <a:rPr lang="en-US" sz="2400" dirty="0">
                <a:solidFill>
                  <a:schemeClr val="accent6"/>
                </a:solidFill>
              </a:rPr>
              <a:t>255</a:t>
            </a: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0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IP Addressing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600" i="1" dirty="0">
                <a:solidFill>
                  <a:schemeClr val="accent3">
                    <a:lumMod val="75000"/>
                  </a:schemeClr>
                </a:solidFill>
              </a:rPr>
              <a:t>Special Address Ranges :</a:t>
            </a:r>
          </a:p>
          <a:p>
            <a:pPr marL="114300" indent="0" algn="ctr">
              <a:buNone/>
            </a:pPr>
            <a:endParaRPr lang="en-US" sz="3600" i="1" dirty="0">
              <a:solidFill>
                <a:schemeClr val="accent3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F79646"/>
                </a:solidFill>
              </a:rPr>
              <a:t>10.0.0.0/8 </a:t>
            </a:r>
            <a:r>
              <a:rPr lang="en-US" sz="3600" dirty="0">
                <a:solidFill>
                  <a:srgbClr val="1F497D"/>
                </a:solidFill>
              </a:rPr>
              <a:t>(private networks)</a:t>
            </a:r>
            <a:endParaRPr lang="en-US" sz="3600" dirty="0">
              <a:solidFill>
                <a:srgbClr val="F79646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F79646"/>
                </a:solidFill>
              </a:rPr>
              <a:t>192.168.0.0/16  </a:t>
            </a:r>
            <a:r>
              <a:rPr lang="en-US" sz="3600" dirty="0">
                <a:solidFill>
                  <a:schemeClr val="tx2"/>
                </a:solidFill>
              </a:rPr>
              <a:t>(private networks)</a:t>
            </a:r>
            <a:endParaRPr lang="en-US" sz="3600" dirty="0">
              <a:solidFill>
                <a:srgbClr val="F79646"/>
              </a:solidFill>
            </a:endParaRPr>
          </a:p>
          <a:p>
            <a:pPr marL="114300" indent="0">
              <a:buNone/>
            </a:pPr>
            <a:r>
              <a:rPr lang="en-US" sz="3600" dirty="0">
                <a:solidFill>
                  <a:srgbClr val="F79646"/>
                </a:solidFill>
              </a:rPr>
              <a:t>172.16.0.0/12  </a:t>
            </a:r>
            <a:r>
              <a:rPr lang="en-US" sz="3600" dirty="0">
                <a:solidFill>
                  <a:srgbClr val="1F497D"/>
                </a:solidFill>
              </a:rPr>
              <a:t>(private networks)</a:t>
            </a:r>
          </a:p>
          <a:p>
            <a:pPr marL="114300" indent="0">
              <a:buNone/>
            </a:pPr>
            <a:r>
              <a:rPr lang="en-US" sz="3600" dirty="0">
                <a:solidFill>
                  <a:srgbClr val="F79646"/>
                </a:solidFill>
              </a:rPr>
              <a:t>169.254.0.0/16  </a:t>
            </a:r>
            <a:r>
              <a:rPr lang="en-US" sz="3600" dirty="0">
                <a:solidFill>
                  <a:srgbClr val="1F497D"/>
                </a:solidFill>
              </a:rPr>
              <a:t>(link-local addresses)</a:t>
            </a:r>
          </a:p>
          <a:p>
            <a:pPr marL="114300" indent="0">
              <a:buNone/>
            </a:pPr>
            <a:r>
              <a:rPr lang="en-US" sz="3600" dirty="0">
                <a:solidFill>
                  <a:srgbClr val="F79646"/>
                </a:solidFill>
              </a:rPr>
              <a:t>127.0.0.0/8  </a:t>
            </a:r>
            <a:r>
              <a:rPr lang="en-US" sz="3600" dirty="0">
                <a:solidFill>
                  <a:srgbClr val="1F497D"/>
                </a:solidFill>
              </a:rPr>
              <a:t>(loopback addresses)</a:t>
            </a:r>
          </a:p>
          <a:p>
            <a:pPr marL="114300" indent="0" algn="ctr">
              <a:buNone/>
            </a:pPr>
            <a:endParaRPr lang="en-US" sz="3600" dirty="0">
              <a:solidFill>
                <a:srgbClr val="1F497D"/>
              </a:solidFill>
            </a:endParaRPr>
          </a:p>
          <a:p>
            <a:pPr marL="114300" indent="0" algn="ctr">
              <a:buNone/>
            </a:pPr>
            <a:endParaRPr lang="en-US" sz="3600" dirty="0">
              <a:solidFill>
                <a:srgbClr val="F79646"/>
              </a:solidFill>
            </a:endParaRPr>
          </a:p>
        </p:txBody>
      </p:sp>
      <p:pic>
        <p:nvPicPr>
          <p:cNvPr id="6" name="Picture 5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ARP: Address Resolution 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ARP does address resolution between an IP address and hardware MAC address within LAN network</a:t>
            </a: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1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F497D"/>
                </a:solidFill>
              </a:rPr>
              <a:t>ARP Protocol</a:t>
            </a:r>
          </a:p>
        </p:txBody>
      </p:sp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216" r="-2821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4" descr="networkcab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41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nl-NL" dirty="0"/>
              <a:t>ARP Protocol</a:t>
            </a:r>
          </a:p>
        </p:txBody>
      </p:sp>
      <p:pic>
        <p:nvPicPr>
          <p:cNvPr id="6" name="Address_Resolution_Protocol_ARP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512" y="1600200"/>
            <a:ext cx="7482688" cy="4800600"/>
          </a:xfrm>
        </p:spPr>
      </p:pic>
    </p:spTree>
    <p:extLst>
      <p:ext uri="{BB962C8B-B14F-4D97-AF65-F5344CB8AC3E}">
        <p14:creationId xmlns:p14="http://schemas.microsoft.com/office/powerpoint/2010/main" val="301322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This</a:t>
            </a:r>
            <a:r>
              <a:rPr lang="nl-NL" dirty="0"/>
              <a:t> week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Protocol</a:t>
            </a:r>
          </a:p>
          <a:p>
            <a:r>
              <a:rPr lang="en-US" dirty="0"/>
              <a:t>Internet  Addressing</a:t>
            </a:r>
          </a:p>
          <a:p>
            <a:r>
              <a:rPr lang="en-US" dirty="0"/>
              <a:t>Subnet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BE36AD-57F3-E048-9FDA-223942A68A1A}"/>
              </a:ext>
            </a:extLst>
          </p:cNvPr>
          <p:cNvSpPr txBox="1"/>
          <p:nvPr/>
        </p:nvSpPr>
        <p:spPr bwMode="auto">
          <a:xfrm>
            <a:off x="1080655" y="3123210"/>
            <a:ext cx="0" cy="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Geneva" charset="-128"/>
              <a:cs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645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ICMP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3600" dirty="0"/>
              <a:t>The Internet Control Message Protocol is used by the network devices to send error messages indicating, for example, non-availability of a requested service.</a:t>
            </a:r>
          </a:p>
          <a:p>
            <a:pPr marL="114300" indent="0">
              <a:buNone/>
            </a:pPr>
            <a:endParaRPr lang="en-US" sz="3600" dirty="0"/>
          </a:p>
          <a:p>
            <a:pPr marL="114300" indent="0">
              <a:buNone/>
            </a:pPr>
            <a:r>
              <a:rPr lang="en-US" sz="3600" dirty="0"/>
              <a:t>The ICMP can also be used for the network diagnosis (the ping command).</a:t>
            </a:r>
          </a:p>
          <a:p>
            <a:endParaRPr lang="nl-NL" dirty="0"/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3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ICMP : Ping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Traceroute</a:t>
            </a:r>
            <a:endParaRPr lang="nl-NL" dirty="0"/>
          </a:p>
        </p:txBody>
      </p:sp>
      <p:pic>
        <p:nvPicPr>
          <p:cNvPr id="7" name="IT_in_Three-_Ping_Traceroute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57375"/>
            <a:ext cx="7620000" cy="4286250"/>
          </a:xfrm>
        </p:spPr>
      </p:pic>
    </p:spTree>
    <p:extLst>
      <p:ext uri="{BB962C8B-B14F-4D97-AF65-F5344CB8AC3E}">
        <p14:creationId xmlns:p14="http://schemas.microsoft.com/office/powerpoint/2010/main" val="21806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Several useful Linux networking commands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Configure network interfaces:</a:t>
            </a:r>
          </a:p>
          <a:p>
            <a:pPr marL="114300" indent="0">
              <a:buNone/>
            </a:pPr>
            <a:r>
              <a:rPr lang="en-US" sz="3600" dirty="0" err="1"/>
              <a:t>ifconfig</a:t>
            </a:r>
            <a:r>
              <a:rPr lang="en-US" sz="2000" dirty="0"/>
              <a:t>  command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u="sng" dirty="0"/>
              <a:t>Example: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err="1"/>
              <a:t>ifconfig</a:t>
            </a:r>
            <a:r>
              <a:rPr lang="en-US" sz="2000" dirty="0"/>
              <a:t> eth0 192.168.1.2 </a:t>
            </a:r>
            <a:r>
              <a:rPr lang="en-US" sz="2000" dirty="0" err="1"/>
              <a:t>netmask</a:t>
            </a:r>
            <a:r>
              <a:rPr lang="en-US" sz="2000" dirty="0"/>
              <a:t> 255.255.255.0</a:t>
            </a:r>
          </a:p>
          <a:p>
            <a:pPr marL="114300" indent="0">
              <a:buNone/>
            </a:pPr>
            <a:r>
              <a:rPr lang="en-US" sz="2000" dirty="0"/>
              <a:t>Configure eth0 interface with an IP address and subnet mask.</a:t>
            </a:r>
          </a:p>
          <a:p>
            <a:pPr marL="114300" indent="0">
              <a:buNone/>
            </a:pPr>
            <a:endParaRPr lang="en-US" sz="2000" i="1" dirty="0"/>
          </a:p>
          <a:p>
            <a:pPr marL="114300" indent="0">
              <a:buNone/>
            </a:pPr>
            <a:r>
              <a:rPr lang="en-US" sz="2000" dirty="0" err="1"/>
              <a:t>ifconfig</a:t>
            </a:r>
            <a:r>
              <a:rPr lang="en-US" sz="2000" dirty="0"/>
              <a:t> -a</a:t>
            </a:r>
          </a:p>
          <a:p>
            <a:pPr marL="114300" indent="0">
              <a:buNone/>
            </a:pPr>
            <a:r>
              <a:rPr lang="en-US" sz="2000" dirty="0"/>
              <a:t>Show all network interfaces of this machine.</a:t>
            </a: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3630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Several useful Linux networking commands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Configure network interfaces:</a:t>
            </a:r>
          </a:p>
          <a:p>
            <a:pPr marL="114300" indent="0">
              <a:buNone/>
            </a:pPr>
            <a:r>
              <a:rPr lang="en-US" sz="3600" dirty="0" err="1"/>
              <a:t>ip</a:t>
            </a:r>
            <a:r>
              <a:rPr lang="en-US" sz="2000" dirty="0"/>
              <a:t>  command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u="sng" dirty="0"/>
              <a:t>Example: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err="1"/>
              <a:t>ip</a:t>
            </a:r>
            <a:r>
              <a:rPr lang="en-US" sz="2000" dirty="0"/>
              <a:t> </a:t>
            </a:r>
            <a:r>
              <a:rPr lang="en-US" sz="2000" dirty="0" err="1"/>
              <a:t>addr</a:t>
            </a:r>
            <a:r>
              <a:rPr lang="en-US" sz="2000" dirty="0"/>
              <a:t> add 192.168.1.2/24 </a:t>
            </a:r>
            <a:r>
              <a:rPr lang="en-US" sz="2000" dirty="0" err="1"/>
              <a:t>dev</a:t>
            </a:r>
            <a:r>
              <a:rPr lang="en-US" sz="2000" dirty="0"/>
              <a:t> eth0</a:t>
            </a:r>
          </a:p>
          <a:p>
            <a:pPr marL="114300" indent="0">
              <a:buNone/>
            </a:pPr>
            <a:r>
              <a:rPr lang="en-US" sz="2000" dirty="0"/>
              <a:t>Configure eth0 interface with an IP address and subnet mask.</a:t>
            </a:r>
          </a:p>
          <a:p>
            <a:pPr marL="114300" indent="0">
              <a:buNone/>
            </a:pPr>
            <a:endParaRPr lang="en-US" sz="2000" i="1" dirty="0"/>
          </a:p>
          <a:p>
            <a:pPr marL="114300" indent="0">
              <a:buNone/>
            </a:pPr>
            <a:r>
              <a:rPr lang="en-US" sz="2000" dirty="0" err="1"/>
              <a:t>ip</a:t>
            </a:r>
            <a:r>
              <a:rPr lang="en-US" sz="2000" dirty="0"/>
              <a:t> </a:t>
            </a:r>
            <a:r>
              <a:rPr lang="en-US" sz="2000" dirty="0" err="1"/>
              <a:t>addr</a:t>
            </a:r>
            <a:r>
              <a:rPr lang="en-US" sz="2000" dirty="0"/>
              <a:t> show</a:t>
            </a:r>
          </a:p>
          <a:p>
            <a:pPr marL="114300" indent="0">
              <a:buNone/>
            </a:pPr>
            <a:r>
              <a:rPr lang="en-US" sz="2000" dirty="0"/>
              <a:t>Show all network interfaces of this machine.</a:t>
            </a: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732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Several useful Linux networking commands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Manipulate the system </a:t>
            </a:r>
            <a:r>
              <a:rPr lang="en-US" sz="2000" dirty="0" err="1"/>
              <a:t>arp</a:t>
            </a:r>
            <a:r>
              <a:rPr lang="en-US" sz="2000" dirty="0"/>
              <a:t> cache:</a:t>
            </a:r>
          </a:p>
          <a:p>
            <a:pPr marL="114300" indent="0">
              <a:buNone/>
            </a:pPr>
            <a:r>
              <a:rPr lang="en-US" sz="3600" dirty="0" err="1"/>
              <a:t>arp</a:t>
            </a:r>
            <a:r>
              <a:rPr lang="en-US" sz="2000" dirty="0"/>
              <a:t>  command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u="sng" dirty="0"/>
              <a:t>Example: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err="1"/>
              <a:t>arp</a:t>
            </a:r>
            <a:r>
              <a:rPr lang="en-US" sz="2000" dirty="0"/>
              <a:t> </a:t>
            </a:r>
          </a:p>
          <a:p>
            <a:pPr marL="114300" indent="0">
              <a:buNone/>
            </a:pPr>
            <a:r>
              <a:rPr lang="en-US" sz="2000" dirty="0"/>
              <a:t>Show current ARP cache entries.</a:t>
            </a:r>
          </a:p>
          <a:p>
            <a:pPr marL="114300" indent="0">
              <a:buNone/>
            </a:pPr>
            <a:endParaRPr lang="en-US" sz="2000" i="1" dirty="0"/>
          </a:p>
          <a:p>
            <a:pPr marL="114300" indent="0">
              <a:buNone/>
            </a:pPr>
            <a:r>
              <a:rPr lang="en-US" sz="2000" dirty="0" err="1"/>
              <a:t>arp</a:t>
            </a:r>
            <a:r>
              <a:rPr lang="en-US" sz="2000" dirty="0"/>
              <a:t> –d 192.168.1.1</a:t>
            </a:r>
          </a:p>
          <a:p>
            <a:pPr marL="114300" indent="0">
              <a:buNone/>
            </a:pPr>
            <a:r>
              <a:rPr lang="en-US" sz="2000" dirty="0"/>
              <a:t>Delete ARP cache entry for the IP address 192.168.1.1.</a:t>
            </a: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970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Several useful Linux networking commands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Network Diagnosis:</a:t>
            </a:r>
          </a:p>
          <a:p>
            <a:pPr marL="114300" indent="0">
              <a:buNone/>
            </a:pPr>
            <a:r>
              <a:rPr lang="en-US" sz="3600" dirty="0"/>
              <a:t>ping</a:t>
            </a:r>
            <a:r>
              <a:rPr lang="en-US" sz="2000" dirty="0"/>
              <a:t>  command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u="sng" dirty="0"/>
              <a:t>Example: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ping 192.168.1.1</a:t>
            </a:r>
          </a:p>
          <a:p>
            <a:pPr marL="114300" indent="0">
              <a:buNone/>
            </a:pPr>
            <a:r>
              <a:rPr lang="en-US" sz="2000" dirty="0"/>
              <a:t>Send ICMP Echo Request (ping) to 192.168.1.1 to see whether the node 192.168.1.1 is alive.</a:t>
            </a:r>
          </a:p>
          <a:p>
            <a:pPr marL="114300" indent="0">
              <a:buNone/>
            </a:pP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5263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Several useful Linux networking commands</a:t>
            </a:r>
          </a:p>
        </p:txBody>
      </p:sp>
      <p:pic>
        <p:nvPicPr>
          <p:cNvPr id="4" name="Picture 3" descr="linux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31" y="151979"/>
            <a:ext cx="1023733" cy="112897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Print the route a packet follows to the destination</a:t>
            </a:r>
          </a:p>
          <a:p>
            <a:pPr marL="114300" indent="0">
              <a:buNone/>
            </a:pPr>
            <a:r>
              <a:rPr lang="en-US" sz="3600" dirty="0" err="1"/>
              <a:t>traceroute</a:t>
            </a:r>
            <a:r>
              <a:rPr lang="en-US" sz="2000" dirty="0"/>
              <a:t>  command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u="sng" dirty="0"/>
              <a:t>Example: 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 err="1"/>
              <a:t>traceroute</a:t>
            </a:r>
            <a:r>
              <a:rPr lang="en-US" sz="2000" dirty="0"/>
              <a:t> 192.168.1.1</a:t>
            </a:r>
          </a:p>
          <a:p>
            <a:pPr marL="114300" indent="0">
              <a:buNone/>
            </a:pPr>
            <a:r>
              <a:rPr lang="en-US" sz="2000" dirty="0"/>
              <a:t>Shows the IP addresses of the hops leading to the IP address 192.168.1.1</a:t>
            </a:r>
          </a:p>
          <a:p>
            <a:pPr marL="114300" indent="0">
              <a:buNone/>
            </a:pPr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9585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C:\Users\874156\Desktop\jxGUfO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64904"/>
            <a:ext cx="6731725" cy="33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65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1791528" y="4742153"/>
            <a:ext cx="6055608" cy="421286"/>
          </a:xfrm>
          <a:prstGeom prst="rect">
            <a:avLst/>
          </a:prstGeom>
          <a:solidFill>
            <a:srgbClr val="FFCC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6" name="Rectangle 105"/>
          <p:cNvSpPr/>
          <p:nvPr/>
        </p:nvSpPr>
        <p:spPr>
          <a:xfrm>
            <a:off x="1791528" y="4324775"/>
            <a:ext cx="6055608" cy="421286"/>
          </a:xfrm>
          <a:prstGeom prst="rect">
            <a:avLst/>
          </a:prstGeom>
          <a:solidFill>
            <a:srgbClr val="FFFF00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5" name="Rectangle 104"/>
          <p:cNvSpPr/>
          <p:nvPr/>
        </p:nvSpPr>
        <p:spPr>
          <a:xfrm>
            <a:off x="1791528" y="3895832"/>
            <a:ext cx="6055608" cy="421286"/>
          </a:xfrm>
          <a:prstGeom prst="rect">
            <a:avLst/>
          </a:prstGeom>
          <a:solidFill>
            <a:srgbClr val="66CCF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04" name="Rectangle 103"/>
          <p:cNvSpPr/>
          <p:nvPr/>
        </p:nvSpPr>
        <p:spPr>
          <a:xfrm>
            <a:off x="1791528" y="3470958"/>
            <a:ext cx="6055608" cy="421286"/>
          </a:xfrm>
          <a:prstGeom prst="rect">
            <a:avLst/>
          </a:prstGeom>
          <a:solidFill>
            <a:srgbClr val="FF6FCF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4" name="Rectangle 3"/>
          <p:cNvSpPr/>
          <p:nvPr/>
        </p:nvSpPr>
        <p:spPr>
          <a:xfrm>
            <a:off x="1791528" y="3039530"/>
            <a:ext cx="6055608" cy="421286"/>
          </a:xfrm>
          <a:prstGeom prst="rect">
            <a:avLst/>
          </a:prstGeom>
          <a:solidFill>
            <a:srgbClr val="CCFF66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 err="1"/>
              <a:t>Layered</a:t>
            </a:r>
            <a:r>
              <a:rPr lang="nl-NL" dirty="0"/>
              <a:t> Communication:</a:t>
            </a:r>
            <a:br>
              <a:rPr lang="nl-NL" dirty="0"/>
            </a:br>
            <a:r>
              <a:rPr lang="nl-NL" sz="3600" dirty="0"/>
              <a:t>TCP/IP </a:t>
            </a:r>
            <a:r>
              <a:rPr lang="nl-NL" sz="3600" dirty="0" err="1"/>
              <a:t>Protocols</a:t>
            </a:r>
            <a:r>
              <a:rPr lang="nl-NL" sz="3600" dirty="0"/>
              <a:t> </a:t>
            </a:r>
            <a:r>
              <a:rPr lang="nl-NL" sz="3600" dirty="0" err="1"/>
              <a:t>Overview</a:t>
            </a:r>
            <a:endParaRPr lang="nl-NL" sz="3600" dirty="0"/>
          </a:p>
        </p:txBody>
      </p:sp>
      <p:sp>
        <p:nvSpPr>
          <p:cNvPr id="34" name="Rectangle 33"/>
          <p:cNvSpPr/>
          <p:nvPr/>
        </p:nvSpPr>
        <p:spPr>
          <a:xfrm>
            <a:off x="506832" y="4857373"/>
            <a:ext cx="113007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Physical</a:t>
            </a:r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8501" y="443477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DataLink</a:t>
            </a:r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0676" y="4011446"/>
            <a:ext cx="117623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Network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5197" y="3529913"/>
            <a:ext cx="13388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Transport </a:t>
            </a:r>
            <a:r>
              <a:rPr lang="nl-NL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5197" y="3085564"/>
            <a:ext cx="135572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13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 </a:t>
            </a:r>
            <a:r>
              <a:rPr lang="nl-NL" sz="13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Layer</a:t>
            </a:r>
            <a:endParaRPr lang="nl-NL" sz="13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650479" y="3039530"/>
            <a:ext cx="0" cy="42128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41942" y="3039530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14998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0786" y="3039530"/>
            <a:ext cx="675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HTTP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343949" y="303953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496284" y="3039530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FTP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715891" y="303953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DNS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5061930" y="3039530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833751" y="302938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20921" y="303636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DHCP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09305" y="3043005"/>
            <a:ext cx="757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Telnet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6907386" y="3029388"/>
            <a:ext cx="6135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91404" y="3039530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SMTP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07070" y="3506282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TCP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76615" y="3470958"/>
            <a:ext cx="0" cy="43142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739564" y="350321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UDP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94514" y="3934502"/>
            <a:ext cx="36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IP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68378" y="4372821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Ethernet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929335" y="437672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solidFill>
                  <a:schemeClr val="tx2"/>
                </a:solidFill>
              </a:rPr>
              <a:t>Wifi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41963" y="4372821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941963" y="4768047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Bluetooth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936768" y="47693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err="1">
                <a:solidFill>
                  <a:schemeClr val="tx2"/>
                </a:solidFill>
              </a:rPr>
              <a:t>Wifi</a:t>
            </a:r>
            <a:endParaRPr lang="nl-NL" sz="1800" dirty="0">
              <a:solidFill>
                <a:schemeClr val="tx2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68378" y="4768047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</a:rPr>
              <a:t>Ethernet</a:t>
            </a:r>
          </a:p>
        </p:txBody>
      </p:sp>
    </p:spTree>
    <p:extLst>
      <p:ext uri="{BB962C8B-B14F-4D97-AF65-F5344CB8AC3E}">
        <p14:creationId xmlns:p14="http://schemas.microsoft.com/office/powerpoint/2010/main" val="36678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00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34" grpId="0"/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Layer 3 (Network layer) Protocol</a:t>
            </a:r>
          </a:p>
          <a:p>
            <a:r>
              <a:rPr lang="en-US" sz="2400" dirty="0"/>
              <a:t>Connectionless Protocol</a:t>
            </a:r>
          </a:p>
          <a:p>
            <a:r>
              <a:rPr lang="en-US" sz="2400" dirty="0"/>
              <a:t>Unreliable </a:t>
            </a:r>
          </a:p>
          <a:p>
            <a:r>
              <a:rPr lang="en-US" sz="2400" dirty="0"/>
              <a:t>Best Effort Service</a:t>
            </a:r>
          </a:p>
          <a:p>
            <a:r>
              <a:rPr lang="en-US" sz="2400" dirty="0"/>
              <a:t>Delivers Datagrams</a:t>
            </a:r>
          </a:p>
          <a:p>
            <a:r>
              <a:rPr lang="en-US" sz="2400" dirty="0"/>
              <a:t>Responsible for Routing</a:t>
            </a: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pic>
        <p:nvPicPr>
          <p:cNvPr id="7" name="Picture 6" descr="basics_osimodel_networ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80" y="4138083"/>
            <a:ext cx="342392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5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14917" y="3460749"/>
            <a:ext cx="6762750" cy="973667"/>
            <a:chOff x="814917" y="2973916"/>
            <a:chExt cx="6762750" cy="973667"/>
          </a:xfrm>
        </p:grpSpPr>
        <p:sp>
          <p:nvSpPr>
            <p:cNvPr id="5" name="Rectangle 4"/>
            <p:cNvSpPr/>
            <p:nvPr/>
          </p:nvSpPr>
          <p:spPr>
            <a:xfrm>
              <a:off x="814917" y="2973916"/>
              <a:ext cx="6762750" cy="9736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50825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856817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24180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204350" y="314908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192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69411" y="3149084"/>
              <a:ext cx="60064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68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918942" y="3150478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50061" y="315187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125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3058122" y="2367194"/>
            <a:ext cx="23673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rgbClr val="F79646"/>
                </a:solidFill>
              </a:rPr>
              <a:t>192.68.1.125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14916" y="4885002"/>
            <a:ext cx="6785681" cy="955289"/>
            <a:chOff x="814916" y="4613613"/>
            <a:chExt cx="6785681" cy="1226678"/>
          </a:xfrm>
        </p:grpSpPr>
        <p:sp>
          <p:nvSpPr>
            <p:cNvPr id="16" name="TextBox 15"/>
            <p:cNvSpPr txBox="1"/>
            <p:nvPr/>
          </p:nvSpPr>
          <p:spPr>
            <a:xfrm>
              <a:off x="814916" y="5103507"/>
              <a:ext cx="1693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sz="2400" dirty="0"/>
                <a:t>11000000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48467" y="5103507"/>
              <a:ext cx="1693333" cy="59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sz="2400" dirty="0"/>
                <a:t>01000100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1800" y="5103507"/>
              <a:ext cx="16933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sz="2400" dirty="0"/>
                <a:t>00000001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84334" y="5103507"/>
              <a:ext cx="1693333" cy="592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</a:t>
              </a:r>
              <a:r>
                <a:rPr lang="en-US" sz="2400" dirty="0"/>
                <a:t>01111101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814916" y="4613613"/>
              <a:ext cx="1" cy="122667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508248" y="4613613"/>
              <a:ext cx="1" cy="122667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4241799" y="4613613"/>
              <a:ext cx="1" cy="122667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856816" y="4613613"/>
              <a:ext cx="1" cy="122667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7600596" y="4613613"/>
              <a:ext cx="1" cy="1226678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814916" y="6350503"/>
            <a:ext cx="6762751" cy="0"/>
          </a:xfrm>
          <a:prstGeom prst="line">
            <a:avLst/>
          </a:prstGeom>
          <a:ln>
            <a:solidFill>
              <a:schemeClr val="accent6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35278" y="598117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79646"/>
                </a:solidFill>
              </a:rPr>
              <a:t>32 bits</a:t>
            </a:r>
          </a:p>
        </p:txBody>
      </p:sp>
    </p:spTree>
    <p:extLst>
      <p:ext uri="{BB962C8B-B14F-4D97-AF65-F5344CB8AC3E}">
        <p14:creationId xmlns:p14="http://schemas.microsoft.com/office/powerpoint/2010/main" val="13859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3600" dirty="0">
                <a:solidFill>
                  <a:schemeClr val="tx2"/>
                </a:solidFill>
              </a:rPr>
              <a:t>IPv4 : </a:t>
            </a:r>
          </a:p>
          <a:p>
            <a:pPr marL="114300" indent="0" algn="ctr">
              <a:buNone/>
            </a:pPr>
            <a:r>
              <a:rPr lang="en-US" sz="4400" dirty="0">
                <a:solidFill>
                  <a:srgbClr val="F79646"/>
                </a:solidFill>
              </a:rPr>
              <a:t>2</a:t>
            </a:r>
            <a:r>
              <a:rPr lang="en-US" sz="4400" baseline="30000" dirty="0">
                <a:solidFill>
                  <a:srgbClr val="F79646"/>
                </a:solidFill>
              </a:rPr>
              <a:t>32 </a:t>
            </a:r>
            <a:r>
              <a:rPr lang="en-US" sz="4400" dirty="0">
                <a:solidFill>
                  <a:srgbClr val="F79646"/>
                </a:solidFill>
              </a:rPr>
              <a:t>= 4 294 967 296 addresses</a:t>
            </a:r>
          </a:p>
          <a:p>
            <a:pPr marL="114300" indent="0" algn="ctr">
              <a:buNone/>
            </a:pPr>
            <a:endParaRPr lang="en-US" sz="4400" dirty="0">
              <a:solidFill>
                <a:srgbClr val="F79646"/>
              </a:solidFill>
            </a:endParaRPr>
          </a:p>
          <a:p>
            <a:pPr marL="114300" indent="0" algn="ctr">
              <a:buNone/>
            </a:pPr>
            <a:r>
              <a:rPr lang="en-US" sz="4400" dirty="0">
                <a:solidFill>
                  <a:srgbClr val="F79646"/>
                </a:solidFill>
              </a:rPr>
              <a:t> </a:t>
            </a:r>
          </a:p>
        </p:txBody>
      </p:sp>
      <p:pic>
        <p:nvPicPr>
          <p:cNvPr id="6" name="Picture 5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pic>
        <p:nvPicPr>
          <p:cNvPr id="7" name="Picture 6" descr="ip-empt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15" y="3456251"/>
            <a:ext cx="2743302" cy="274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1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856817" y="3460749"/>
            <a:ext cx="1720850" cy="9736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14917" y="3460749"/>
            <a:ext cx="5041900" cy="9736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Addressing</a:t>
            </a:r>
          </a:p>
        </p:txBody>
      </p:sp>
      <p:pic>
        <p:nvPicPr>
          <p:cNvPr id="5" name="Picture 4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14917" y="3460749"/>
            <a:ext cx="6762750" cy="973667"/>
            <a:chOff x="814917" y="2973916"/>
            <a:chExt cx="6762750" cy="973667"/>
          </a:xfrm>
        </p:grpSpPr>
        <p:sp>
          <p:nvSpPr>
            <p:cNvPr id="8" name="Rectangle 7"/>
            <p:cNvSpPr/>
            <p:nvPr/>
          </p:nvSpPr>
          <p:spPr>
            <a:xfrm>
              <a:off x="814917" y="2973916"/>
              <a:ext cx="6762750" cy="973667"/>
            </a:xfrm>
            <a:prstGeom prst="rect">
              <a:avLst/>
            </a:prstGeom>
            <a:noFill/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solidFill>
                  <a:schemeClr val="tx2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50825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56817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241800" y="2973916"/>
              <a:ext cx="0" cy="973667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1204350" y="3149084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192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69411" y="3149084"/>
              <a:ext cx="60064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68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8942" y="3150478"/>
              <a:ext cx="392656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50061" y="3151872"/>
              <a:ext cx="80863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2"/>
                  </a:solidFill>
                </a:rPr>
                <a:t>125</a:t>
              </a:r>
            </a:p>
          </p:txBody>
        </p:sp>
      </p:grp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944243" y="2184976"/>
            <a:ext cx="2367355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ctr">
              <a:buNone/>
            </a:pPr>
            <a:r>
              <a:rPr lang="en-US" sz="3200" dirty="0">
                <a:solidFill>
                  <a:srgbClr val="F79646"/>
                </a:solidFill>
              </a:rPr>
              <a:t>192.68.1.125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14917" y="4434416"/>
            <a:ext cx="6773334" cy="1322917"/>
            <a:chOff x="814917" y="4434416"/>
            <a:chExt cx="6773334" cy="132291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8149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577667" y="4434416"/>
              <a:ext cx="10584" cy="13229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56817" y="4434416"/>
              <a:ext cx="0" cy="132291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14917" y="5535083"/>
              <a:ext cx="5041900" cy="21167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856817" y="5556250"/>
              <a:ext cx="172085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88166" y="5075251"/>
              <a:ext cx="13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79646"/>
                  </a:solidFill>
                </a:rPr>
                <a:t>Network id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14444" y="5134001"/>
              <a:ext cx="844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Host 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10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en-US" dirty="0" err="1"/>
              <a:t>Classful</a:t>
            </a:r>
            <a:r>
              <a:rPr lang="en-US" dirty="0"/>
              <a:t>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History :</a:t>
            </a:r>
          </a:p>
          <a:p>
            <a:endParaRPr lang="en-US" dirty="0"/>
          </a:p>
          <a:p>
            <a:r>
              <a:rPr lang="en-US" sz="2400" dirty="0">
                <a:solidFill>
                  <a:srgbClr val="1F497D"/>
                </a:solidFill>
              </a:rPr>
              <a:t>Network ID was 8 bits</a:t>
            </a:r>
          </a:p>
          <a:p>
            <a:endParaRPr lang="en-US" sz="2400" dirty="0">
              <a:solidFill>
                <a:srgbClr val="1F497D"/>
              </a:solidFill>
            </a:endParaRPr>
          </a:p>
          <a:p>
            <a:r>
              <a:rPr lang="en-US" sz="2400" dirty="0">
                <a:solidFill>
                  <a:srgbClr val="1F497D"/>
                </a:solidFill>
              </a:rPr>
              <a:t>How many hosts could we then address ?</a:t>
            </a:r>
          </a:p>
          <a:p>
            <a:endParaRPr lang="en-US" sz="2400" dirty="0">
              <a:solidFill>
                <a:srgbClr val="1F497D"/>
              </a:solidFill>
            </a:endParaRPr>
          </a:p>
          <a:p>
            <a:pPr marL="114300" indent="0" algn="ctr">
              <a:buNone/>
            </a:pPr>
            <a:r>
              <a:rPr lang="en-US" sz="4800" dirty="0">
                <a:solidFill>
                  <a:schemeClr val="accent6"/>
                </a:solidFill>
              </a:rPr>
              <a:t>2</a:t>
            </a:r>
            <a:r>
              <a:rPr lang="en-US" sz="4800" baseline="30000" dirty="0">
                <a:solidFill>
                  <a:schemeClr val="accent6"/>
                </a:solidFill>
              </a:rPr>
              <a:t>24</a:t>
            </a:r>
            <a:r>
              <a:rPr lang="en-US" sz="4800" dirty="0">
                <a:solidFill>
                  <a:schemeClr val="accent6"/>
                </a:solidFill>
              </a:rPr>
              <a:t>-2</a:t>
            </a:r>
          </a:p>
          <a:p>
            <a:pPr marL="114300" indent="0" algn="ctr">
              <a:buNone/>
            </a:pPr>
            <a:endParaRPr lang="en-US" sz="4800" dirty="0">
              <a:solidFill>
                <a:schemeClr val="accent6"/>
              </a:solidFill>
            </a:endParaRPr>
          </a:p>
          <a:p>
            <a:pPr marL="114300" indent="0" algn="ctr">
              <a:buNone/>
            </a:pPr>
            <a:r>
              <a:rPr lang="en-US" sz="2400" dirty="0">
                <a:solidFill>
                  <a:schemeClr val="tx2"/>
                </a:solidFill>
              </a:rPr>
              <a:t>… but only 2</a:t>
            </a:r>
            <a:r>
              <a:rPr lang="en-US" sz="2400" baseline="30000" dirty="0">
                <a:solidFill>
                  <a:schemeClr val="tx2"/>
                </a:solidFill>
              </a:rPr>
              <a:t>8 </a:t>
            </a:r>
            <a:r>
              <a:rPr lang="en-US" sz="2400">
                <a:solidFill>
                  <a:schemeClr val="tx2"/>
                </a:solidFill>
              </a:rPr>
              <a:t>(256) </a:t>
            </a:r>
            <a:r>
              <a:rPr lang="en-US" sz="2400" dirty="0">
                <a:solidFill>
                  <a:schemeClr val="tx2"/>
                </a:solidFill>
              </a:rPr>
              <a:t>subnets</a:t>
            </a:r>
          </a:p>
          <a:p>
            <a:pPr marL="114300" indent="0" algn="ctr">
              <a:buNone/>
            </a:pPr>
            <a:endParaRPr lang="en-US" sz="4800" dirty="0">
              <a:solidFill>
                <a:schemeClr val="accent6"/>
              </a:solidFill>
            </a:endParaRPr>
          </a:p>
          <a:p>
            <a:pPr marL="114300" indent="0" algn="ctr">
              <a:buNone/>
            </a:pPr>
            <a:endParaRPr lang="en-US" sz="48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</a:t>
            </a:r>
            <a:r>
              <a:rPr lang="en-US" dirty="0" err="1"/>
              <a:t>Classful</a:t>
            </a:r>
            <a:r>
              <a:rPr lang="en-US" dirty="0"/>
              <a:t> Addressing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i="1" dirty="0">
                <a:solidFill>
                  <a:schemeClr val="accent3">
                    <a:lumMod val="75000"/>
                  </a:schemeClr>
                </a:solidFill>
              </a:rPr>
              <a:t>Later :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sz="2400" dirty="0">
                <a:solidFill>
                  <a:srgbClr val="1F497D"/>
                </a:solidFill>
              </a:rPr>
              <a:t>To accommodate more networks </a:t>
            </a:r>
            <a:r>
              <a:rPr lang="en-US" sz="2400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Classful</a:t>
            </a:r>
            <a:r>
              <a:rPr lang="en-US" sz="24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Addressing </a:t>
            </a:r>
            <a:r>
              <a:rPr lang="en-US" sz="2400" dirty="0">
                <a:solidFill>
                  <a:srgbClr val="1F497D"/>
                </a:solidFill>
              </a:rPr>
              <a:t>was used</a:t>
            </a:r>
          </a:p>
          <a:p>
            <a:pPr marL="2103120" lvl="8" indent="0">
              <a:buNone/>
            </a:pPr>
            <a:endParaRPr lang="en-US" sz="2400" dirty="0">
              <a:solidFill>
                <a:srgbClr val="1F497D"/>
              </a:solidFill>
            </a:endParaRPr>
          </a:p>
          <a:p>
            <a:pPr marL="2103120" lvl="8" indent="0">
              <a:buNone/>
            </a:pPr>
            <a:endParaRPr lang="en-US" dirty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endParaRPr lang="en-US" sz="2400" dirty="0">
              <a:solidFill>
                <a:srgbClr val="1F497D"/>
              </a:solidFill>
            </a:endParaRPr>
          </a:p>
          <a:p>
            <a:pPr marL="411480" lvl="1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More flexibility in the number of networks to be used </a:t>
            </a:r>
          </a:p>
          <a:p>
            <a:pPr marL="114300" indent="0" algn="ctr">
              <a:buNone/>
            </a:pPr>
            <a:endParaRPr lang="en-US" sz="4800" dirty="0">
              <a:solidFill>
                <a:schemeClr val="accent6"/>
              </a:solidFill>
            </a:endParaRPr>
          </a:p>
          <a:p>
            <a:pPr marL="114300" indent="0" algn="ctr">
              <a:buNone/>
            </a:pPr>
            <a:endParaRPr lang="en-US" sz="4800" dirty="0">
              <a:solidFill>
                <a:schemeClr val="accent6"/>
              </a:solidFill>
            </a:endParaRPr>
          </a:p>
        </p:txBody>
      </p:sp>
      <p:pic>
        <p:nvPicPr>
          <p:cNvPr id="4" name="Picture 3" descr="network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82" y="0"/>
            <a:ext cx="1883602" cy="1515533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4005503" y="355992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Algemene sheets Fontys Duits">
  <a:themeElements>
    <a:clrScheme name="Fontys">
      <a:dk1>
        <a:srgbClr val="280049"/>
      </a:dk1>
      <a:lt1>
        <a:srgbClr val="FFFFFF"/>
      </a:lt1>
      <a:dk2>
        <a:srgbClr val="280049"/>
      </a:dk2>
      <a:lt2>
        <a:srgbClr val="919191"/>
      </a:lt2>
      <a:accent1>
        <a:srgbClr val="FF9900"/>
      </a:accent1>
      <a:accent2>
        <a:srgbClr val="99CC00"/>
      </a:accent2>
      <a:accent3>
        <a:srgbClr val="FFFFFF"/>
      </a:accent3>
      <a:accent4>
        <a:srgbClr val="21003D"/>
      </a:accent4>
      <a:accent5>
        <a:srgbClr val="FFCAAA"/>
      </a:accent5>
      <a:accent6>
        <a:srgbClr val="8AB900"/>
      </a:accent6>
      <a:hlink>
        <a:srgbClr val="451D63"/>
      </a:hlink>
      <a:folHlink>
        <a:srgbClr val="CECECE"/>
      </a:folHlink>
    </a:clrScheme>
    <a:fontScheme name="Algemene sheets Fontys Duits">
      <a:majorFont>
        <a:latin typeface="Fontys Frutiger"/>
        <a:ea typeface=""/>
        <a:cs typeface=""/>
      </a:majorFont>
      <a:minorFont>
        <a:latin typeface="Fontys Frutig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Fontys Frutiger" pitchFamily="2" charset="0"/>
          </a:defRPr>
        </a:defPPr>
      </a:lstStyle>
    </a:lnDef>
    <a:txDef>
      <a:spPr bwMode="auto">
        <a:noFill/>
        <a:ln w="12700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  <a:noAutofit/>
      </a:bodyPr>
      <a:lstStyle>
        <a:defPPr marL="0" marR="0" indent="0" algn="ctr" defTabSz="7620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Geneva" charset="-128"/>
            <a:cs typeface="Geneva" charset="-128"/>
          </a:defRPr>
        </a:defPPr>
      </a:lstStyle>
    </a:txDef>
  </a:objectDefaults>
  <a:extraClrSchemeLst>
    <a:extraClrScheme>
      <a:clrScheme name="Algemene sheets Fontys Dui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lgemene sheets Fontys Dui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lgemene sheets Fontys Dui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740A7BA7DE274BABCDC63C5CC4809E" ma:contentTypeVersion="1" ma:contentTypeDescription="Create a new document." ma:contentTypeScope="" ma:versionID="3e8da40e4f0c46f054b35470ac27cf3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6e4863383729cb444416dcdc8f5e0b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A0F9DE-09D3-481F-99E5-440BB32A83F0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0B23F20-08B9-499B-B501-D5CE4038E4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3FFE7B2-71B5-44B2-A89A-C73B577EC2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Algemene sheets Fontys Duits</Template>
  <TotalTime>22</TotalTime>
  <Words>581</Words>
  <Application>Microsoft Macintosh PowerPoint</Application>
  <PresentationFormat>On-screen Show (4:3)</PresentationFormat>
  <Paragraphs>201</Paragraphs>
  <Slides>27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Fontys Frutiger</vt:lpstr>
      <vt:lpstr>Times</vt:lpstr>
      <vt:lpstr>Algemene sheets Fontys Duits</vt:lpstr>
      <vt:lpstr>IEO – week 8</vt:lpstr>
      <vt:lpstr>This week</vt:lpstr>
      <vt:lpstr>Layered Communication: TCP/IP Protocols Overview</vt:lpstr>
      <vt:lpstr>IP Protocol</vt:lpstr>
      <vt:lpstr>IP Addressing</vt:lpstr>
      <vt:lpstr>IP Addressing</vt:lpstr>
      <vt:lpstr>IP Addressing</vt:lpstr>
      <vt:lpstr>IP Classful Addressing</vt:lpstr>
      <vt:lpstr>IP Classful Addressing</vt:lpstr>
      <vt:lpstr>IP Classful Addressing</vt:lpstr>
      <vt:lpstr>IP Addressing</vt:lpstr>
      <vt:lpstr>IP CIDR (Classless Inter  Domain Routing) Addressing</vt:lpstr>
      <vt:lpstr>IP Subnetting</vt:lpstr>
      <vt:lpstr>IP Subnetting</vt:lpstr>
      <vt:lpstr>IP Addressing</vt:lpstr>
      <vt:lpstr>IP Addressing</vt:lpstr>
      <vt:lpstr>ARP: Address Resolution Protocol</vt:lpstr>
      <vt:lpstr>ARP Protocol</vt:lpstr>
      <vt:lpstr>ARP Protocol</vt:lpstr>
      <vt:lpstr>ICMP Protocol</vt:lpstr>
      <vt:lpstr>ICMP : Ping and Traceroute</vt:lpstr>
      <vt:lpstr>Several useful Linux networking commands</vt:lpstr>
      <vt:lpstr>Several useful Linux networking commands</vt:lpstr>
      <vt:lpstr>Several useful Linux networking commands</vt:lpstr>
      <vt:lpstr>Several useful Linux networking commands</vt:lpstr>
      <vt:lpstr>Several useful Linux networking commands</vt:lpstr>
      <vt:lpstr>Questions?</vt:lpstr>
    </vt:vector>
  </TitlesOfParts>
  <Company>Fontys Hogescholen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FIS1 - Week 3</dc:title>
  <dc:creator>Walter van den Broek</dc:creator>
  <cp:lastModifiedBy>Shaghelani Lor,Mikaeil M.</cp:lastModifiedBy>
  <cp:revision>274</cp:revision>
  <cp:lastPrinted>2015-08-31T14:33:25Z</cp:lastPrinted>
  <dcterms:created xsi:type="dcterms:W3CDTF">2010-10-04T13:54:30Z</dcterms:created>
  <dcterms:modified xsi:type="dcterms:W3CDTF">2019-08-19T12:48:12Z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0x01010047740A7BA7DE274BABCDC63C5CC4809E</vt:lpwstr>
  </property>
</Properties>
</file>